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3" r:id="rId4"/>
    <p:sldId id="261" r:id="rId5"/>
    <p:sldId id="262" r:id="rId6"/>
    <p:sldId id="264" r:id="rId7"/>
    <p:sldId id="260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0"/>
    <a:srgbClr val="000054"/>
    <a:srgbClr val="00003A"/>
    <a:srgbClr val="000066"/>
    <a:srgbClr val="000099"/>
    <a:srgbClr val="710805"/>
    <a:srgbClr val="870707"/>
    <a:srgbClr val="FF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90" d="100"/>
          <a:sy n="90" d="100"/>
        </p:scale>
        <p:origin x="-4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39A35-210A-4428-9D14-CDC20C4F06F8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BF17-0B41-40D4-84EB-53EDFBAD1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Page: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6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5B8ED-A154-45FB-8A34-D91341640390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2AE2-3ACF-4B18-8325-AE0A2714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hyperlink" Target="http://www.wiley.com/WileyCDA/WileyTitle/productCd-1119978815.html" TargetMode="External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2.png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jpeg"/><Relationship Id="rId9" Type="http://schemas.openxmlformats.org/officeDocument/2006/relationships/image" Target="../media/image10.wmf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9.xml"/><Relationship Id="rId7" Type="http://schemas.openxmlformats.org/officeDocument/2006/relationships/hyperlink" Target="https://arxiv.org/ftp/arxiv/papers/1502/1502.01557.pdf" TargetMode="External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†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Oregon State University Department of Physics, Corvallis, Oregon, USA. PH671</a:t>
            </a: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Mesoscopic Transport in High Temperature Superconductors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Jordan Pommerenck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†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en-US" sz="2000" i="0" u="none" strike="noStrike" cap="none" baseline="30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buNone/>
            </a:pP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8" name="Picture 4" descr="http://www.ndsu.edu/pubweb/%7Edenton/photos/superconducto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1325" b="15467"/>
          <a:stretch/>
        </p:blipFill>
        <p:spPr bwMode="auto">
          <a:xfrm>
            <a:off x="-2714" y="990598"/>
            <a:ext cx="9144942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77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Outline of Electron Transport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9"/>
          <p:cNvSpPr/>
          <p:nvPr/>
        </p:nvSpPr>
        <p:spPr>
          <a:xfrm>
            <a:off x="1333500" y="1905000"/>
            <a:ext cx="6477000" cy="3717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BCS and Pairon Theory</a:t>
            </a:r>
          </a:p>
          <a:p>
            <a:pPr lvl="0" algn="just">
              <a:buSzPct val="100000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vs II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Seebeck Effect in HTS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Applications in Science and Industry </a:t>
            </a:r>
          </a:p>
          <a:p>
            <a:pPr marL="457200" lvl="0" indent="-457200" algn="just">
              <a:buSzPct val="100000"/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45646"/>
              </p:ext>
            </p:extLst>
          </p:nvPr>
        </p:nvGraphicFramePr>
        <p:xfrm>
          <a:off x="5435600" y="2667000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5" imgW="355320" imgH="380880" progId="Equation.DSMT4">
                  <p:embed/>
                </p:oleObj>
              </mc:Choice>
              <mc:Fallback>
                <p:oleObj name="Equation" r:id="rId5" imgW="355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2667000"/>
                        <a:ext cx="35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887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N.W. Ashcroft and N.D.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Mermin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State Physics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(Holt, Rinehart and Winston, New York, 1976).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7912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the Seebeck effect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-2" y="1084420"/>
            <a:ext cx="9129159" cy="896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Seebeck Coefficient (thermopower) depends on the properties of the material.  For a metal rod, we can classically write the following: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604319"/>
              </p:ext>
            </p:extLst>
          </p:nvPr>
        </p:nvGraphicFramePr>
        <p:xfrm>
          <a:off x="2133600" y="2004237"/>
          <a:ext cx="4438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Equation" r:id="rId5" imgW="4444920" imgH="431640" progId="Equation.DSMT4">
                  <p:embed/>
                </p:oleObj>
              </mc:Choice>
              <mc:Fallback>
                <p:oleObj name="Equation" r:id="rId5" imgW="44449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04237"/>
                        <a:ext cx="4438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hape 89"/>
          <p:cNvSpPr/>
          <p:nvPr/>
        </p:nvSpPr>
        <p:spPr>
          <a:xfrm>
            <a:off x="-1" y="2514600"/>
            <a:ext cx="9129159" cy="896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thermal gradient between the ends of the rod, no current will flow.  We can now define the Seebeck Coefficient.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35023"/>
              </p:ext>
            </p:extLst>
          </p:nvPr>
        </p:nvGraphicFramePr>
        <p:xfrm>
          <a:off x="1684338" y="3335338"/>
          <a:ext cx="53641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7" imgW="5346360" imgH="736560" progId="Equation.DSMT4">
                  <p:embed/>
                </p:oleObj>
              </mc:Choice>
              <mc:Fallback>
                <p:oleObj name="Equation" r:id="rId7" imgW="534636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3335338"/>
                        <a:ext cx="536416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hape 89"/>
          <p:cNvSpPr/>
          <p:nvPr/>
        </p:nvSpPr>
        <p:spPr>
          <a:xfrm>
            <a:off x="7420" y="4038600"/>
            <a:ext cx="9129159" cy="896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classical and Semi-Quantum heat capacities can be related to the Seebeck Coefficient.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84080"/>
              </p:ext>
            </p:extLst>
          </p:nvPr>
        </p:nvGraphicFramePr>
        <p:xfrm>
          <a:off x="1981200" y="4876800"/>
          <a:ext cx="467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9" imgW="4673520" imgH="583920" progId="Equation.DSMT4">
                  <p:embed/>
                </p:oleObj>
              </mc:Choice>
              <mc:Fallback>
                <p:oleObj name="Equation" r:id="rId9" imgW="4673520" imgH="583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4673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37778"/>
              </p:ext>
            </p:extLst>
          </p:nvPr>
        </p:nvGraphicFramePr>
        <p:xfrm>
          <a:off x="706952" y="5410200"/>
          <a:ext cx="7715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11" imgW="7696080" imgH="901440" progId="Equation.DSMT4">
                  <p:embed/>
                </p:oleObj>
              </mc:Choice>
              <mc:Fallback>
                <p:oleObj name="Equation" r:id="rId11" imgW="7696080" imgH="901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52" y="5410200"/>
                        <a:ext cx="7715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135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High Temperature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Fujita et al.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7912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quantum treatment of the Seebeck effect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0" y="1084420"/>
            <a:ext cx="9129159" cy="1506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and even semi-quantum theory introduced so far made assumptions about the Fermi degeneracy and chemical potential being independent of temperature.  Also, the sign cannot account for positive Seebeck coefficients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Now we consider a full quantum treatment.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3469"/>
              </p:ext>
            </p:extLst>
          </p:nvPr>
        </p:nvGraphicFramePr>
        <p:xfrm>
          <a:off x="990600" y="4114800"/>
          <a:ext cx="7429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5" imgW="7429320" imgH="1803240" progId="Equation.DSMT4">
                  <p:embed/>
                </p:oleObj>
              </mc:Choice>
              <mc:Fallback>
                <p:oleObj name="Equation" r:id="rId5" imgW="74293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114800"/>
                        <a:ext cx="7429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88616"/>
              </p:ext>
            </p:extLst>
          </p:nvPr>
        </p:nvGraphicFramePr>
        <p:xfrm>
          <a:off x="7334697" y="3200400"/>
          <a:ext cx="1663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7" imgW="1663560" imgH="457200" progId="Equation.DSMT4">
                  <p:embed/>
                </p:oleObj>
              </mc:Choice>
              <mc:Fallback>
                <p:oleObj name="Equation" r:id="rId7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4697" y="3200400"/>
                        <a:ext cx="1663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53427"/>
              </p:ext>
            </p:extLst>
          </p:nvPr>
        </p:nvGraphicFramePr>
        <p:xfrm>
          <a:off x="74431" y="2971800"/>
          <a:ext cx="7150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9" imgW="7149960" imgH="977760" progId="Equation.DSMT4">
                  <p:embed/>
                </p:oleObj>
              </mc:Choice>
              <mc:Fallback>
                <p:oleObj name="Equation" r:id="rId9" imgW="7149960" imgH="977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1" y="2971800"/>
                        <a:ext cx="71501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379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of High Temperature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(vol. 35 pg. 24) by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Anant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Narlikar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7912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using what has been learned</a:t>
            </a:r>
            <a:endParaRPr lang="en-US" sz="1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0" y="1084420"/>
            <a:ext cx="9129159" cy="1887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Seebeck Coefficient for a typical HTS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From the literature, the Fermi energy is at most 100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Seebeck Coefficient is on the order of 3 – 35           depending on doping.</a:t>
            </a:r>
          </a:p>
          <a:p>
            <a:pPr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Physical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Properties of High-Temperature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Superconductors by Rainer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Wesche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208889"/>
              </p:ext>
            </p:extLst>
          </p:nvPr>
        </p:nvGraphicFramePr>
        <p:xfrm>
          <a:off x="322263" y="3092450"/>
          <a:ext cx="848677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6" imgW="8470800" imgH="2476440" progId="Equation.DSMT4">
                  <p:embed/>
                </p:oleObj>
              </mc:Choice>
              <mc:Fallback>
                <p:oleObj name="Equation" r:id="rId6" imgW="8470800" imgH="2476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092450"/>
                        <a:ext cx="8486775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94871"/>
              </p:ext>
            </p:extLst>
          </p:nvPr>
        </p:nvGraphicFramePr>
        <p:xfrm>
          <a:off x="4457700" y="1875859"/>
          <a:ext cx="800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8" imgW="799920" imgH="368280" progId="Equation.DSMT4">
                  <p:embed/>
                </p:oleObj>
              </mc:Choice>
              <mc:Fallback>
                <p:oleObj name="Equation" r:id="rId8" imgW="799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7700" y="1875859"/>
                        <a:ext cx="800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hape 89"/>
          <p:cNvSpPr/>
          <p:nvPr/>
        </p:nvSpPr>
        <p:spPr>
          <a:xfrm>
            <a:off x="76200" y="5817680"/>
            <a:ext cx="9129159" cy="659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the Seebeck Coefficient is relative to Platinum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87467"/>
              </p:ext>
            </p:extLst>
          </p:nvPr>
        </p:nvGraphicFramePr>
        <p:xfrm>
          <a:off x="7821464" y="5867400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10" imgW="1180800" imgH="368280" progId="Equation.DSMT4">
                  <p:embed/>
                </p:oleObj>
              </mc:Choice>
              <mc:Fallback>
                <p:oleObj name="Equation" r:id="rId10" imgW="1180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21464" y="5867400"/>
                        <a:ext cx="1181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3024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Outline of Electron Transport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9"/>
          <p:cNvSpPr/>
          <p:nvPr/>
        </p:nvSpPr>
        <p:spPr>
          <a:xfrm>
            <a:off x="1333500" y="1905000"/>
            <a:ext cx="6477000" cy="3717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BCS and Pairon Theory</a:t>
            </a:r>
          </a:p>
          <a:p>
            <a:pPr lvl="0" algn="just">
              <a:buSzPct val="100000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vs II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Seebeck Effect in HTS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HTS Applications in Science and Industry </a:t>
            </a:r>
          </a:p>
          <a:p>
            <a:pPr marL="457200" lvl="0" indent="-457200" algn="just">
              <a:buSzPct val="100000"/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89767"/>
              </p:ext>
            </p:extLst>
          </p:nvPr>
        </p:nvGraphicFramePr>
        <p:xfrm>
          <a:off x="5435600" y="2667000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5" imgW="355320" imgH="380880" progId="Equation.DSMT4">
                  <p:embed/>
                </p:oleObj>
              </mc:Choice>
              <mc:Fallback>
                <p:oleObj name="Equation" r:id="rId5" imgW="355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2667000"/>
                        <a:ext cx="35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941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https://nationalmaglab.org/magnet-development/applied-superconductivity-center/plots</a:t>
            </a: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Superconductivity in plasma fusion:  Comparison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fs.magnet.fsu.edu/~lee/plot/JeChart041614-1363x957-pa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892"/>
            <a:ext cx="7860692" cy="55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944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Daniel. "Twisted logic." </a:t>
            </a:r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350.6259 (2015): 369-371.</a:t>
            </a: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Superconductivity in plasma fusion:  Wendelstein-7X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wisted Logi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3145"/>
          <a:stretch/>
        </p:blipFill>
        <p:spPr bwMode="auto">
          <a:xfrm>
            <a:off x="1035566" y="990600"/>
            <a:ext cx="72143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86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6781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on High Temperature Superconductivity</a:t>
            </a:r>
          </a:p>
          <a:p>
            <a:pPr lvl="0" algn="just">
              <a:buSzPct val="25000"/>
            </a:pPr>
            <a:r>
              <a:rPr lang="en-US" sz="2400" b="1" i="0" u="none" strike="noStrike" cap="none" baseline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Have We Learned?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89"/>
          <p:cNvSpPr/>
          <p:nvPr/>
        </p:nvSpPr>
        <p:spPr>
          <a:xfrm>
            <a:off x="1333500" y="1447800"/>
            <a:ext cx="61341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about the important results of BCS and Pairon Theory</a:t>
            </a:r>
          </a:p>
          <a:p>
            <a:pPr lvl="0" algn="just">
              <a:buSzPct val="100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how to determine whether a material is a Type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how to calculate the Seebeck Coefficient for HTS materials</a:t>
            </a: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about a HTS application in plasma physics</a:t>
            </a:r>
          </a:p>
          <a:p>
            <a:pPr marL="457200" lvl="0" indent="-457200" algn="just">
              <a:buSzPct val="100000"/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89"/>
          <p:cNvSpPr/>
          <p:nvPr/>
        </p:nvSpPr>
        <p:spPr>
          <a:xfrm>
            <a:off x="2019300" y="2785705"/>
            <a:ext cx="5105400" cy="16338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100000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lvl="0" algn="ctr">
              <a:buSzPct val="100000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Questions?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985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Outline of Electron Transport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9"/>
          <p:cNvSpPr/>
          <p:nvPr/>
        </p:nvSpPr>
        <p:spPr>
          <a:xfrm>
            <a:off x="1333500" y="1905000"/>
            <a:ext cx="6477000" cy="3717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BCS and Pairon Theory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vs II Superconductors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Seebeck Effect in HTS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Applications in Science and Industry </a:t>
            </a:r>
          </a:p>
          <a:p>
            <a:pPr marL="457200" lvl="0" indent="-457200" algn="just">
              <a:buSzPct val="100000"/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5202"/>
              </p:ext>
            </p:extLst>
          </p:nvPr>
        </p:nvGraphicFramePr>
        <p:xfrm>
          <a:off x="5435600" y="2667000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355320" imgH="380880" progId="Equation.DSMT4">
                  <p:embed/>
                </p:oleObj>
              </mc:Choice>
              <mc:Fallback>
                <p:oleObj name="Equation" r:id="rId5" imgW="355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2667000"/>
                        <a:ext cx="35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179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http://hyperphysics.phy-astr.gsu.edu/hbase/solids/coop.html  http://www.cnano-raa.org/spip.php?article77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Cooper Pairs (Pairons) and the BCS Theory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81021"/>
              </p:ext>
            </p:extLst>
          </p:nvPr>
        </p:nvGraphicFramePr>
        <p:xfrm>
          <a:off x="3213801" y="2590800"/>
          <a:ext cx="2724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5" imgW="2717640" imgH="431640" progId="Equation.DSMT4">
                  <p:embed/>
                </p:oleObj>
              </mc:Choice>
              <mc:Fallback>
                <p:oleObj name="Equation" r:id="rId5" imgW="271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801" y="2590800"/>
                        <a:ext cx="27241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hape 89"/>
          <p:cNvSpPr/>
          <p:nvPr/>
        </p:nvSpPr>
        <p:spPr>
          <a:xfrm>
            <a:off x="11297" y="1049078"/>
            <a:ext cx="9129159" cy="123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1950s, Bardeen, Cooper, and Schrieffer developed a Hamiltonian Formalism to describe observed superconductor behavior.  The famous result relates the energy gap to the critical temperature.</a:t>
            </a:r>
          </a:p>
        </p:txBody>
      </p:sp>
      <p:pic>
        <p:nvPicPr>
          <p:cNvPr id="14" name="Picture 8" descr="http://hyperphysics.phy-astr.gsu.edu/hbase/solids/imgsol/bcs6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0499"/>
            <a:ext cx="3975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89"/>
          <p:cNvSpPr/>
          <p:nvPr/>
        </p:nvSpPr>
        <p:spPr>
          <a:xfrm>
            <a:off x="20157" y="3140148"/>
            <a:ext cx="9129159" cy="8984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are bound in Cooper Pairs (Pairons).  A Pairon although composed of two electrons (Fermions) is a Boson system.  </a:t>
            </a:r>
          </a:p>
        </p:txBody>
      </p:sp>
      <p:pic>
        <p:nvPicPr>
          <p:cNvPr id="5173" name="Picture 53" descr="http://www.cnano-raa.org/IMG/gif/superconductor-s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927623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79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High Temperature Superconductivity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S. Fujita et al.</a:t>
            </a: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BCS Theory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esult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845288" y="1139456"/>
            <a:ext cx="7684903" cy="1298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same time, Cooper and Schrieffer developed another independent method continuing to use the concept of Pairons to calculate the critical temperature in 2D and 3D.</a:t>
            </a: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80312"/>
              </p:ext>
            </p:extLst>
          </p:nvPr>
        </p:nvGraphicFramePr>
        <p:xfrm>
          <a:off x="1798637" y="2743200"/>
          <a:ext cx="554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5" imgW="5562360" imgH="482400" progId="Equation.DSMT4">
                  <p:embed/>
                </p:oleObj>
              </mc:Choice>
              <mc:Fallback>
                <p:oleObj name="Equation" r:id="rId5" imgW="556236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7" y="2743200"/>
                        <a:ext cx="5549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49005"/>
              </p:ext>
            </p:extLst>
          </p:nvPr>
        </p:nvGraphicFramePr>
        <p:xfrm>
          <a:off x="3335189" y="4800600"/>
          <a:ext cx="2705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7" imgW="2705040" imgH="812520" progId="Equation.DSMT4">
                  <p:embed/>
                </p:oleObj>
              </mc:Choice>
              <mc:Fallback>
                <p:oleObj name="Equation" r:id="rId7" imgW="27050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5189" y="4800600"/>
                        <a:ext cx="2705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hape 89"/>
          <p:cNvSpPr/>
          <p:nvPr/>
        </p:nvSpPr>
        <p:spPr>
          <a:xfrm>
            <a:off x="845288" y="3733800"/>
            <a:ext cx="7684903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temperature BCS coherence length helps to determine the Pairon size.</a:t>
            </a: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7" name="AutoShape 10" descr="data:image/png;base64,iVBORw0KGgoAAAANSUhEUgAAAPoAAACGCAMAAADD0me1AAABnlBMVEX///9OTk4AAAD///3W1tbKXV7Ozs7Hx8f///tRUVG9vb1jY2OIiIjU1NTDw8PR0dF0dHRZWVmbm5ujo6Orq6vMZGKAgIB1aFHx7OWkpKS3t7ewsLCUlJRra2v//PWNjY3k5efJWl7Oa2hiV0B2AxM6AAD/+OpdXV3XhHnZi37i4Nzaz7387+E1AADTenH39vVHAQiVh2zlp47DvbCIgG+oCB/bmJhMQzOZBhxbBRKZkoS0CCL54c301cCuqZ9/dmMqAABtYUrr49VANyLjq6OQAABRAADV0Mfp3MPrv6/23tOHBRffmoXblZL78OgXEAAxJxG6sqFMRTk5NzMjGQCqnIJgAADAsZQyLCCNh3zot6lgWUvSw6UlIBemnYz22cNuaFyckHr579rmtrHNvJrg0LI9PkFSRi2wo4hJPSLps5pEPCyCdFhnYFTipJXvzcXtvZ0hIiO1pH+LZVjKlIWlUES0mpBcHhIsJhuCTT6QKimzdF/Or6bXiIYeEgA2LBYWAABSHxiHYFhsPi9UKyudeF4aGhyVQTpGEgvGCidS/yfCAAAUOUlEQVR4nO1di1/ayNoeCEi8I9coEpFYxASJKdhUqlCCbdBaFShFClJgRWjFdtvdbffunrNn95z9r7+ZhEDA+6UV/Xx+v9a8ZDK8z9zeywwAwB3ucIc73OEOdwCACA6eViRokv/iFfroAp4868rprlKrLwycJQkCEFEDS+AAoGuAkyxBYgBjXSwA0m2ETACTrtftZlIux5Isi8NCjeeEPR3xkZBvYSTpIvFrpnYa4lw6ahdZe7AeTbAeLho1AJHjqDoBmDrFEaCQtkfDqGAtIHBpu13Mp/gdgYtSBhDg7AnGHq3TAMpRMbMdzadpEl6OoSrQ690NRpvVZZO4neoZi9GlaV1ii3Zoh0QqDKomHRch+5O68O+ooH1A2IroBniBshF1p063TZu1GZFy0ONZAOVSLL/nEGO6hGYwcCAOaR1iNIRdN7mTwWzD/z7k7UOAjtGpAAD742NVAExcPucDxAHdXwPCJiponxA2WRDYxOoOsF3I5/nwKCzHMolcHX/BwIkjVF2uGK1JwGUha+BZ4Kiz18ztFEjUU3l7D6CrdIoBIDIwRkHqpYwTEjsQ+zMt6i+ARN0CtDmnMxoYpQBB7RqLEXwDUidk6rt5AEJOQ/VGUIezeqschdR5OlfAyGTCgahzQkwA4p7vCOoOsBUAeJoxU8AQY8E47PUwqOTiPKJeDOJkrnAzqG8kB1JpFq5a9MGg7iC7byctbwDkg3GagVgC9ELqf6CC0QFBC6n/gXO7TC01UEyypipsLqMttsXWdge2CuuUk9kUic1IkSL73kDq9m6nvk18FDHAIjsGAJ3ZYeVrFuBi2iXdwCQKLIvJrwu1PEbXMnI5KBAZFhalccCk4ywGiMwO0aii25e5jevW4NpAmK9bg6+Hsu9kefG8sqe9ulPk64Pnldv9br0l+94dIZMtefW52/9KLf92WF5Rye+9bv+SyoN973fPLJ3Vo61khDOWvADItUnvc723ydU3Mznj1c+oZD2Sm1xW/dbn3sn7bbJfJb93ux/49d8Ctey2qmSr+7laPgEY86bXmYqSp5dsgaie3Vl+r5/xYcv6NWUQ3p9cK/uW9feV+/f1UH6gf6uos6b/BizO6Fcasm/GKslLiuy3vgdLfr3SdIt+N5Ktirzq9q+CFbdfNayOp0FNwP9SaUAKIgqYBFGAlz5RhI3BiqIHCgIiyvrk+yK878lASTjTUFm0QlVQ1za4rMKWgLLXutpqGdS17oa8ol8jAfba7fc1WwrKSy0ZtgzAVtwzjaackWWrInthywDslf6dLJfLJ+g2yCNiOh2e4aMw9mWqFB8gOXuUCrGgSFERj2jns7BEDxWl9mmQ5SmqTNRdmRz/8SzUX8NOQS3g9kq6l/2yvGSdkWW3zLkl+1cbLeCRW84ryQqXxcZUeYcYo3KTMufnTVl+7jf5bcC7tY4lUm34e6JycEzHethajk2GoZNZ2bez0MkMRX0gGQ5oM+j+kFbHcsH4VhlMh4iqK/2jeKT7wH786eXTlz//IiozqOxp6LSMSd2xLL8s6w5nwkqb/Lwhl2ck3bHnVplCo8mw39yLQNVEi365pZqyMtIX5dXltdWrUMfpvz6/fPrsv78SLeoUuiYI9Jfma1tQ01QpqkM+dXK/xEVtouRPgyHoJPbwBJ3mNiTqA0cRB/R3915OPXv48MmT74m2Gx6/G07X135lEvrgsowGstfTlBeRrAzcVb13EeArVmWNgBMDys2BDGU4EfDlyVeN+t/q13BALk8qa4Q0MdjnzTWC/fT56dQzpNkP7xWddDE04EPcoEw9BXsrlYbU8Wwt6bSMlsKBFnVDbudFqE8jUbcdyfzfc4j5/PyjR/Pft6+c763+pSXvZHPpfa+Hst+qqIa91Xtfr7SWL+z+5Mziiru5fOFreiS7yZa8vPjK6ldkH5KXrd6m7LW+WnyH2kfGpzmJOVLs58ayAogonMm6v/N0jAEJSthKAHG7sp+FE0CMBDEQbFI/YEGWS2vAevJY6ux39xZQnz96uLDwcP5tm3El37qtVmvrNfKttU32INndMkrra1Z3u6xvl71QVi3kq4dkq1U/o4Qz+cdzSLN5qNizRz8ok0DIpZKpGg4cW0leBJUPye08Yd9OpkokyydTyXIgJlPXppKUUP6QTOaS+dzR1MVZ9AZTCw+fQeqPfu4Io1aXHyypRoJn5cGy2vVA8usOWW2iOmXfqwevTpSXHzQ9H/zPe09fTk3BEYmoz//aLBRnpAlUlv6QDAkNniuOTBceZ5qFhiJyMWYdMMc5it8h6gtzU3PP/vnnn0dPVo8p9vXB/G8OUp9dWJhDis3/crzVJ6rDh17ri54eC3++N7fwcnZuamHhEcST7y+l7lXi0z1Ife7x1NQfSLH5H473yFjdYZosfXosjKgvPJ6dm5tCy8mTXy6l7lXi0z2o2Syc73NIsfn/Xn3m9jN6h3sLcLbPz88/fPLXlb/BRSFRX3g89Wx2HmnWQZ24gtzOT7PoHWZn7009fPjw2cszxRBfBb/+794c7JTHswsPkWY/tfkcgbrYvBb71HfIs4d1Hx9LrQtXeYipqcYbdK7sS8vLh+TzrOwrD77pkDtX+pXOYIz9D+yUpw3Fnr381DZ3k9lWr9f61XcE6niuHSD+nEWtC80IxNO0zOd9pz0/wr67v23K6+8O2XcoL7XLKvsNIyOr1dtm363Wmc4h/EnuFEmzl38qpkdIRxjot0ekzmUiJQHUnACkIxkSRmiRBJnRZir5fBYIpSA0dZl8sATtIHrmMPD8vyTuCE//LXf6qtvd7sVZJS+uzatbUXt11pnXai/urezFtby6yTW1F8d2enUwlFt8Z13r7Hc4FxuaPX2qmHWCMob4QGA7B+0ZFt4zZatEzYiNFMO9HM71hvl6WjuQ2NoaJyhbqBoA2t5wsrhO2cKxoSO4k5l/oeaFmP1OXko8XhR3vPa7O3z3Q758Q161+iXfvenLW5Ev/0rty5eh797uy5PL+rcNrvf196Ev/7wZ7ytY/G52VlLs3uew4pYkoiQIUGQSbfAR0bTA5AI1o7hXIRKbbEyE8z6+CZ3aAAjbSfgP1wZAYJfgzQLjOoI6io/mHkN8/tgYct/KEVszDoERGqYKqD1SvI24vPW0WgpFbI0ITo7Y8GYEJ0doZSW+l9MBKGHRkPVSqNaM4N43YxXi189/QMXu/dVc0zDOhEIYQqJO83yV2qrVjGPbfJXfYGNoEggvIHUX2vwBhiq7DSfHLgjENovH2EYMMJkd1cr4rewwN3RvxuUyRaA0icJlpRHUKnH7ciMOh/F+m/y6EbcrTfJ6UpaVOH1l8r5HqtavcimJTCavDthrERL0VGXqBNUD1/dKzdjHs0DIsAfQpy9VEHUaS3Mk6KPI3xF1Yodl7dy5clplKefQys4sSrr6mtmZJf3aupStaYQWK3qUjltyK/H2WySrgtq1RnZmrSlL2ZmmLGVr4GBSgtqjQFctPVQN7BXgNRmKDjveuGpOIlkbtEXZ6ISOMgmbw+IBDeg3jqFqAmgZkN+lDxw99sL59vFhQF2GnbamyFB3lKNT5+Q86hxdZ07Oi2TvpCJ35uQukqPDxaC9jwRj0rkMwmEPirg4BHScPSQAIWR3rJPpemWMBaQYjAyRwEIAYQw+Uy+c0wXyrU3OtGVmvfr2zKzXCuU1dSb2QUdm9kFbZtbqfuBvz8QuqzOx3+j9D07NzJJq30Zx6kh02APghHRJHion3z4Xjsy/q+Xnbvdb1SRanbH62+Tf2uX3UFa7Ru/9VnU+3rPid3vPnI//0rj0rsvJuzCn7crc4Q53uMO1g2Xgik0GAmh5EgJXtAcqBq6mni+LWp0ARKRaDRIgsUftHRUcnh9h+5VU8yXgs2/bJasV39PaCbTVwVbHAIwVQjn0Kssm0CEaYidD0B8vMhDCkStV9wqBhexl4wQGfSkfE7YTmN0CsMJ4IgWH/Ae02ftm05ajPM7NYO9ezniOze0mupc6TicCAYoBdYe09clW4V+DneuFt2DPA5Y3AWFTNO6DwB/rRPUCx6C7lzoYTNb3cnz/HhzMhgb1HhV1OPjZmGgMgsAmjCxvFXWylAG1Yj5fkaljnBlgnIWBAx79uwrq0W4+TEdQFpp3SNRBgAoY9kQPX9D1B0GD+qbohNRfgAsMeCxO8cUz7J5cF3CGQoc4AP1xHbCJaDRBAlE6Gg+pp0XAckIiAxgOrHOu81bNUuOEuRq+ep2vCjiBPv4AMBJD11JAzLqkgFR6icRYEuAkwM5/EHTfDuNike8/6UzNrQRWisqpv+xmuMtPDl8x8AKvhPiBqmp76fYDS1CtzLMQ2gucK5F6o1HZVG8eYvlY5P/LoGe1HTEbG/x9p3vN3BWCSKY7c3NkIBnsYht/VSCK9SOmtlDnE19fl68LvEQRR71OBg6Ct9vG4+nkkcwhysXYrV7qM6kTvP0wz33BDwBcM3r+zp9wF6Mj/G3teHorc3IBNrNRupXc6Wr61DJs8Q3dLRtyVwePPXsGr40Mx867Wdz18HD7Z6Oks49cTbq7axCOnbUkG94MfUlNvjYssfjZCwv91O3p+ED1fFwKvOmW7MILB4nzrdsYQ0VvRQ5D4AvnfQRj0xuFm2/jfdHgRR6r5KibbuMxW/RiDIhCLHGzbXyIumhUQvZQznMYhq5DYvMShorgXtzYHAbGbF4uEhX5Cw+a6wXGxC57cMQ3QYVvoo0nuct/AwbGVCM3sOOxK1mhschW5qbZ+MK5XZljkE+kS1dU1VdCtiME84iCbOLZztM3hHBKIr5wIbfo+hBqp+4JVinZmU90LAFsiLuN1PMR5aO4AR6IFJr9I9rx9oI7Wol6vlKq4JVKKUEEM0pTFGvStuxNo54NityWVmvRIdBgPA3IogvdoCfaytE5udf/3s8esNyPoR+ToQ8VQnrKldJqqYyODt006nu8FoKyI4TAQBoAowvd0EnUBx190o7EepTp49BFisByLFcAwRAw1jJR6bFtWMGGPZG9YdRDWWKwtqUNEBKAqaT0ukw9wKWl3aaEdl+zhYxBCoB+lrOASBgYM6T0ELmlrQ/piBs34NFcx1hRWc6ZWHmIYtFnznTS14lgEHBx3yFYdlT6Oj5IfZrlRkGkAKk3HkrIJ3VuInU1zHyOwZwiAC5H60VXFo56QwIRtAEwziaGQDgAzB0O8E2jLnYmmYSzfBPTkaBvRb7qDrcYJEFDuIjLBx5yTTR9BVV9DZBiOmuzGQcmCgnd5TTGxUTW6TTabAOhBN395LF4qNhvtE2YTGazyWS5TIKtHJZqGjeNjo6azeGuz9VlRqadtgGorsMxNjZmMbVZKgfXiOKZPKDzWMl0Uk3x4ghkPm4yWxxjfX2wqu7mjud3p51GiflY35DBMNQ3GlAFZpY6Dmh6HeC2HGmyEzuwXZAII9lD4xmLF3ul0WO2SDUZhsbMTBcn50lmZETSdxTqazD09PQY+iwqs2ypYyaKqnvEvS2OT9UyY8ABRcBmo1StgzsR1EiNCPscMu9BVY2F493LnS5qlE5H+g7rBocNfapJaonEXzCuVAIYc64JO82ZxB8ZJpYI2Wm6I4mJhTWoEQdQp6OaBnWDkHv37kvgtd3efjTTUVch5hDDsLOaBSx1ktgpbRTAgB1YOIwzm/bhq9heMJPJtacwWI1mxCmNdweiPghrGuwZGq18ZUZnhjANu6qDOlS4tT5ZgvmNoiklU69D6uN29IWKP/bbbJG2rx0Chd3eaYn6aJN6eyt2GTK7vdIo7aDuGFMKWDhuH5CIegReA84U3iPJyA4FGXFtA94zrWlQN6up95m6NTcd1PQ2el2a68ONYepobiSM1vNaY+4gt27aGHNshLlxLJcboQhDrDhdbSMV721SRwtmj1QVpG7u1jMX+5peONehH9dY4YeHBweHEXUVLSJDgIwPJBhPHk1cLJ+HS7sv33GiMKCBrehUBhBa5yCguRjt1n04DVS4v9FXSGHZJvU5zj9MJerSAGrYdakmaNq7dbLvauRhiqybzF1yRSzj5464IXW0YspurOwdIf/IYepW6vtyX8ERj7iPQY2Hhvr6HObQRXq92YqyI4uqgo3YrdQjqK8khSfgSmdBTvyYwzFqyvpOf7YdcJmTW1HiDqtCdTks5oFuneu13abCE5LGCKOmgROjFAi2p9NL84xI3S5XBWNAqapR87ixW42buCt1e5M7xKjZNGE8baOdsB86LB9SWlGuSqrLNG4zfiHNLw0WjfjeBndJY5NpfMLmbAUdYigAyky8kEe/AhZC34ERLyQAuUOUGSYEbXa5kIjHUahX2dWouEtVjU8MOE85W36NGNa0uEPyUOeBAVt/a346UtmUidlIBlNBnEtlkyaQ/zuYzBG8LqPdD24EBL4Y2aYQdaygaXBvVAVhcwaP+xDJ9YMsNLmj7kIw9rdOhJN1E0GE89sioD8QYZoco9Z7C0AYiEPqKQIUbQ4KYCFeCvCJYqsZ5aqMzmI3B+xEVh6o0zJ5o9E5XYw3cxUYw8eCYkX+SSkxEuWjJPpJKeCC1PvRT0vBaA5G8FJ5nNlXuMOqEPpHznnm9CuD3d/VKOQRevdVXjdZEVxcLgOpl7fyvMNloMgUnPuFikLdUQcKddhOI1IzNqqaHtnNdPmHAdkCsktI5d6RXs2ITf0ZNrZYIjKQeojN5lwxA8vniIiTLSSJmC4zDanbxK08HeUVhvFsr1IVjGaMXRurN0EyoaJmV7O7u6vZz3aYNV2RKg4z2wOUUcALVDQc1ZVtVafAjrsYMwBhBxjKFUeoZueSAVQVqmk6eDM+EeWhDeFSqZTuO5w7JwUP+vk4dK6GFHzAxwJMUE3gQfP6etsBE5I2DCVqQ4bBm3N+DichjrnHaI99TDwYGTn0LT/4jejvyyPfrbmIO9zhDne4wx2uC/8HYn8MadFeu60AAAAASUVORK5CYII="/>
          <p:cNvSpPr>
            <a:spLocks noChangeAspect="1" noChangeArrowheads="1"/>
          </p:cNvSpPr>
          <p:nvPr/>
        </p:nvSpPr>
        <p:spPr bwMode="auto">
          <a:xfrm>
            <a:off x="155575" y="-762000"/>
            <a:ext cx="29813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://hyperphysics.phy-astr.gsu.edu/hbase/solids/imgsol/bcs6.gif"/>
          <p:cNvSpPr>
            <a:spLocks noChangeAspect="1" noChangeArrowheads="1"/>
          </p:cNvSpPr>
          <p:nvPr/>
        </p:nvSpPr>
        <p:spPr bwMode="auto">
          <a:xfrm>
            <a:off x="307975" y="-609600"/>
            <a:ext cx="29813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50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9" name="Picture 53" descr="http://www.nature.com/nature/journal/v518/n7538/images_article/nature14165-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9016"/>
            <a:ext cx="4800600" cy="33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Keimer  et al. doi:10.1038/nature14165 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www.phys.ufl.edu</a:t>
            </a: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using what has been learned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827567" y="1066800"/>
            <a:ext cx="7684903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HTS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discovered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YBCO.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 length is different for along the crystal axis but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along 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 axis as                  .</a:t>
            </a:r>
          </a:p>
          <a:p>
            <a:pPr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2D Pairon density and Fermi velocity for Yttrium Barium Copper Oxide (YBCO).</a:t>
            </a:r>
          </a:p>
          <a:p>
            <a:pPr lvl="0" algn="just">
              <a:buSzPct val="100000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48165"/>
              </p:ext>
            </p:extLst>
          </p:nvPr>
        </p:nvGraphicFramePr>
        <p:xfrm>
          <a:off x="1425168" y="3181350"/>
          <a:ext cx="6489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6" imgW="6514920" imgH="901440" progId="Equation.DSMT4">
                  <p:embed/>
                </p:oleObj>
              </mc:Choice>
              <mc:Fallback>
                <p:oleObj name="Equation" r:id="rId6" imgW="651492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168" y="3181350"/>
                        <a:ext cx="6489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22066"/>
              </p:ext>
            </p:extLst>
          </p:nvPr>
        </p:nvGraphicFramePr>
        <p:xfrm>
          <a:off x="2141538" y="4638675"/>
          <a:ext cx="457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8" imgW="4572000" imgH="838080" progId="Equation.DSMT4">
                  <p:embed/>
                </p:oleObj>
              </mc:Choice>
              <mc:Fallback>
                <p:oleObj name="Equation" r:id="rId8" imgW="4572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41538" y="4638675"/>
                        <a:ext cx="4572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10040"/>
              </p:ext>
            </p:extLst>
          </p:nvPr>
        </p:nvGraphicFramePr>
        <p:xfrm>
          <a:off x="5245398" y="1812851"/>
          <a:ext cx="1312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10" imgW="1295280" imgH="457200" progId="Equation.DSMT4">
                  <p:embed/>
                </p:oleObj>
              </mc:Choice>
              <mc:Fallback>
                <p:oleObj name="Equation" r:id="rId10" imgW="12952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398" y="1812851"/>
                        <a:ext cx="13128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83065"/>
              </p:ext>
            </p:extLst>
          </p:nvPr>
        </p:nvGraphicFramePr>
        <p:xfrm>
          <a:off x="2628900" y="3867150"/>
          <a:ext cx="388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12" imgW="3886200" imgH="990360" progId="Equation.DSMT4">
                  <p:embed/>
                </p:oleObj>
              </mc:Choice>
              <mc:Fallback>
                <p:oleObj name="Equation" r:id="rId12" imgW="38862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8900" y="3867150"/>
                        <a:ext cx="3886200" cy="9906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59" name="Picture 263" descr="http://www.phys.ufl.edu/%7Epjh/img/n/HTS_crystal_structures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/>
          <a:stretch/>
        </p:blipFill>
        <p:spPr bwMode="auto">
          <a:xfrm>
            <a:off x="5009706" y="3124200"/>
            <a:ext cx="3981893" cy="30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8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Outline of Electron Transport in HTS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89"/>
          <p:cNvSpPr/>
          <p:nvPr/>
        </p:nvSpPr>
        <p:spPr>
          <a:xfrm>
            <a:off x="1333500" y="1905000"/>
            <a:ext cx="6477000" cy="37176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to BCS and Pairon Theory</a:t>
            </a:r>
          </a:p>
          <a:p>
            <a:pPr lvl="0" algn="just">
              <a:buSzPct val="100000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I vs II Superconductors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Seebeck Effect in HTS</a:t>
            </a:r>
          </a:p>
          <a:p>
            <a:pPr lvl="0" algn="just">
              <a:buSzPct val="100000"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Applications in Science and Industry </a:t>
            </a:r>
          </a:p>
          <a:p>
            <a:pPr marL="457200" lvl="0" indent="-457200" algn="just">
              <a:buSzPct val="100000"/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19430"/>
              </p:ext>
            </p:extLst>
          </p:nvPr>
        </p:nvGraphicFramePr>
        <p:xfrm>
          <a:off x="5435600" y="2667000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5" imgW="355320" imgH="380880" progId="Equation.DSMT4">
                  <p:embed/>
                </p:oleObj>
              </mc:Choice>
              <mc:Fallback>
                <p:oleObj name="Equation" r:id="rId5" imgW="355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2667000"/>
                        <a:ext cx="35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556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http://www.nobelprize.org/nobel_prizes/physics/laureates/2003/popular.html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vs. Type II Superconductors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0" y="1084420"/>
            <a:ext cx="912915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superconductors have type II magnetic behavior, that is, they form magnetic vortices below a critical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allows partial penetration of magnetic field below the critical temperature while a type I repels the field.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http://www.nobelprize.org/nobel_prizes/physics/laureates/2003/phypub1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48" y="2689000"/>
            <a:ext cx="4141904" cy="35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383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 Length and London Penetration Depth</a:t>
            </a:r>
            <a:endParaRPr sz="14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0" y="1084420"/>
            <a:ext cx="9129159" cy="972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coherence length and the London penetration depth determine whether the superconductor is type I or II.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626952"/>
              </p:ext>
            </p:extLst>
          </p:nvPr>
        </p:nvGraphicFramePr>
        <p:xfrm>
          <a:off x="1758655" y="2286000"/>
          <a:ext cx="5492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5" imgW="5486400" imgH="482400" progId="Equation.DSMT4">
                  <p:embed/>
                </p:oleObj>
              </mc:Choice>
              <mc:Fallback>
                <p:oleObj name="Equation" r:id="rId5" imgW="54864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655" y="2286000"/>
                        <a:ext cx="549275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hape 89"/>
          <p:cNvSpPr/>
          <p:nvPr/>
        </p:nvSpPr>
        <p:spPr>
          <a:xfrm>
            <a:off x="-37492" y="3200400"/>
            <a:ext cx="9129159" cy="972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London penetration depth can be determined by definition to be the distance in which the magnetic field becomes weaker by a factor 1/e.</a:t>
            </a: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89844"/>
              </p:ext>
            </p:extLst>
          </p:nvPr>
        </p:nvGraphicFramePr>
        <p:xfrm>
          <a:off x="1905000" y="4495800"/>
          <a:ext cx="508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7" imgW="5079960" imgH="952200" progId="Equation.DSMT4">
                  <p:embed/>
                </p:oleObj>
              </mc:Choice>
              <mc:Fallback>
                <p:oleObj name="Equation" r:id="rId7" imgW="50799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495800"/>
                        <a:ext cx="5080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7782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007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1297" y="65151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of High-Temperature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(pg. 231)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Rainer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Wesche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25000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76200" y="51136"/>
            <a:ext cx="5638800" cy="1261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using what has been learned</a:t>
            </a:r>
            <a:endParaRPr lang="en-US" sz="1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934201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US" sz="1600" b="1" i="0" u="none" strike="noStrike" cap="none" baseline="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9" descr="OSU log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1" t="22932" r="-669" b="7746"/>
          <a:stretch/>
        </p:blipFill>
        <p:spPr bwMode="auto">
          <a:xfrm>
            <a:off x="7239000" y="-39480"/>
            <a:ext cx="1826086" cy="11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hape 89"/>
          <p:cNvSpPr/>
          <p:nvPr/>
        </p:nvSpPr>
        <p:spPr>
          <a:xfrm>
            <a:off x="0" y="1084420"/>
            <a:ext cx="9129159" cy="486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temperature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superconductors such as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173954"/>
              </p:ext>
            </p:extLst>
          </p:nvPr>
        </p:nvGraphicFramePr>
        <p:xfrm>
          <a:off x="1917700" y="2234902"/>
          <a:ext cx="51736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Equation" r:id="rId5" imgW="5168880" imgH="457200" progId="Equation.DSMT4">
                  <p:embed/>
                </p:oleObj>
              </mc:Choice>
              <mc:Fallback>
                <p:oleObj name="Equation" r:id="rId5" imgW="5168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234902"/>
                        <a:ext cx="517366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hape 89"/>
          <p:cNvSpPr/>
          <p:nvPr/>
        </p:nvSpPr>
        <p:spPr>
          <a:xfrm>
            <a:off x="-37492" y="2895600"/>
            <a:ext cx="9129159" cy="972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also find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using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Cuprate High Temperature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Superconductors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which gives 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450392"/>
              </p:ext>
            </p:extLst>
          </p:nvPr>
        </p:nvGraphicFramePr>
        <p:xfrm>
          <a:off x="6705600" y="1143000"/>
          <a:ext cx="198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" name="Equation" r:id="rId8" imgW="1981080" imgH="380880" progId="Equation.DSMT4">
                  <p:embed/>
                </p:oleObj>
              </mc:Choice>
              <mc:Fallback>
                <p:oleObj name="Equation" r:id="rId8" imgW="19810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5600" y="1143000"/>
                        <a:ext cx="1981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hape 89"/>
          <p:cNvSpPr/>
          <p:nvPr/>
        </p:nvSpPr>
        <p:spPr>
          <a:xfrm>
            <a:off x="-10633" y="1446031"/>
            <a:ext cx="9129159" cy="486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100000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Fermi velocity and number densities are on the order: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25000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78567"/>
              </p:ext>
            </p:extLst>
          </p:nvPr>
        </p:nvGraphicFramePr>
        <p:xfrm>
          <a:off x="5725633" y="3327154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" name="Equation" r:id="rId10" imgW="1282680" imgH="380880" progId="Equation.DSMT4">
                  <p:embed/>
                </p:oleObj>
              </mc:Choice>
              <mc:Fallback>
                <p:oleObj name="Equation" r:id="rId10" imgW="128268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633" y="3327154"/>
                        <a:ext cx="128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87006"/>
              </p:ext>
            </p:extLst>
          </p:nvPr>
        </p:nvGraphicFramePr>
        <p:xfrm>
          <a:off x="304800" y="3810000"/>
          <a:ext cx="857408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" name="Equation" r:id="rId12" imgW="8584920" imgH="1511280" progId="Equation.DSMT4">
                  <p:embed/>
                </p:oleObj>
              </mc:Choice>
              <mc:Fallback>
                <p:oleObj name="Equation" r:id="rId12" imgW="8584920" imgH="1511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8574087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52614"/>
              </p:ext>
            </p:extLst>
          </p:nvPr>
        </p:nvGraphicFramePr>
        <p:xfrm>
          <a:off x="914400" y="5257800"/>
          <a:ext cx="6921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4" name="Equation" r:id="rId14" imgW="6921360" imgH="1079280" progId="Equation.DSMT4">
                  <p:embed/>
                </p:oleObj>
              </mc:Choice>
              <mc:Fallback>
                <p:oleObj name="Equation" r:id="rId14" imgW="6921360" imgH="1079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69215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39909"/>
              </p:ext>
            </p:extLst>
          </p:nvPr>
        </p:nvGraphicFramePr>
        <p:xfrm>
          <a:off x="1905000" y="4724400"/>
          <a:ext cx="49466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5" name="Equation" r:id="rId16" imgW="4952880" imgH="812520" progId="Equation.DSMT4">
                  <p:embed/>
                </p:oleObj>
              </mc:Choice>
              <mc:Fallback>
                <p:oleObj name="Equation" r:id="rId16" imgW="4952880" imgH="8125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49466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741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10826</TotalTime>
  <Words>942</Words>
  <Application>Microsoft Office PowerPoint</Application>
  <PresentationFormat>On-screen Show (4:3)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Pommerenck, Jordan Kenneth - ONID</dc:creator>
  <cp:lastModifiedBy>Lab, UFE - COS</cp:lastModifiedBy>
  <cp:revision>150</cp:revision>
  <dcterms:created xsi:type="dcterms:W3CDTF">2015-05-14T17:57:38Z</dcterms:created>
  <dcterms:modified xsi:type="dcterms:W3CDTF">2016-05-02T16:09:56Z</dcterms:modified>
</cp:coreProperties>
</file>